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421" r:id="rId3"/>
    <p:sldId id="428" r:id="rId4"/>
    <p:sldId id="427" r:id="rId5"/>
    <p:sldId id="429" r:id="rId6"/>
    <p:sldId id="430" r:id="rId7"/>
    <p:sldId id="431" r:id="rId8"/>
    <p:sldId id="432" r:id="rId9"/>
    <p:sldId id="433" r:id="rId10"/>
    <p:sldId id="434" r:id="rId11"/>
    <p:sldId id="435" r:id="rId12"/>
    <p:sldId id="436" r:id="rId13"/>
    <p:sldId id="423" r:id="rId14"/>
    <p:sldId id="270" r:id="rId15"/>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423"/>
    <a:srgbClr val="1F409A"/>
    <a:srgbClr val="393E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46"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973649-E68F-7547-B3E6-410CA33DFD23}" type="datetimeFigureOut">
              <a:t>27/02/2025</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F9DA84-3FF9-FB45-98BD-20A27889F2B0}" type="slidenum">
              <a:t>‹#›</a:t>
            </a:fld>
            <a:endParaRPr lang="en-VN"/>
          </a:p>
        </p:txBody>
      </p:sp>
    </p:spTree>
    <p:extLst>
      <p:ext uri="{BB962C8B-B14F-4D97-AF65-F5344CB8AC3E}">
        <p14:creationId xmlns:p14="http://schemas.microsoft.com/office/powerpoint/2010/main" val="4179312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F9DA84-3FF9-FB45-98BD-20A27889F2B0}" type="slidenum">
              <a:rPr lang="en-US" smtClean="0"/>
              <a:t>13</a:t>
            </a:fld>
            <a:endParaRPr lang="en-US"/>
          </a:p>
        </p:txBody>
      </p:sp>
    </p:spTree>
    <p:extLst>
      <p:ext uri="{BB962C8B-B14F-4D97-AF65-F5344CB8AC3E}">
        <p14:creationId xmlns:p14="http://schemas.microsoft.com/office/powerpoint/2010/main" val="421751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5.g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4.gif"/><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0.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6C0F"/>
        </a:solidFill>
        <a:effectLst/>
      </p:bgPr>
    </p:bg>
    <p:spTree>
      <p:nvGrpSpPr>
        <p:cNvPr id="1" name=""/>
        <p:cNvGrpSpPr/>
        <p:nvPr/>
      </p:nvGrpSpPr>
      <p:grpSpPr>
        <a:xfrm>
          <a:off x="0" y="0"/>
          <a:ext cx="0" cy="0"/>
          <a:chOff x="0" y="0"/>
          <a:chExt cx="0" cy="0"/>
        </a:xfrm>
      </p:grpSpPr>
      <p:sp>
        <p:nvSpPr>
          <p:cNvPr id="2" name="Freeform 2"/>
          <p:cNvSpPr/>
          <p:nvPr/>
        </p:nvSpPr>
        <p:spPr>
          <a:xfrm>
            <a:off x="0" y="975195"/>
            <a:ext cx="4450490" cy="8914306"/>
          </a:xfrm>
          <a:custGeom>
            <a:avLst/>
            <a:gdLst/>
            <a:ahLst/>
            <a:cxnLst/>
            <a:rect l="l" t="t" r="r" b="b"/>
            <a:pathLst>
              <a:path w="4450490" h="8914306">
                <a:moveTo>
                  <a:pt x="0" y="0"/>
                </a:moveTo>
                <a:lnTo>
                  <a:pt x="4450490" y="0"/>
                </a:lnTo>
                <a:lnTo>
                  <a:pt x="4450490" y="8914306"/>
                </a:lnTo>
                <a:lnTo>
                  <a:pt x="0" y="8914306"/>
                </a:lnTo>
                <a:lnTo>
                  <a:pt x="0" y="0"/>
                </a:lnTo>
                <a:close/>
              </a:path>
            </a:pathLst>
          </a:custGeom>
          <a:blipFill>
            <a:blip r:embed="rId2"/>
            <a:stretch>
              <a:fillRect/>
            </a:stretch>
          </a:blipFill>
        </p:spPr>
      </p:sp>
      <p:sp>
        <p:nvSpPr>
          <p:cNvPr id="3" name="Freeform 3"/>
          <p:cNvSpPr/>
          <p:nvPr/>
        </p:nvSpPr>
        <p:spPr>
          <a:xfrm>
            <a:off x="94010" y="839265"/>
            <a:ext cx="4460621" cy="8986231"/>
          </a:xfrm>
          <a:custGeom>
            <a:avLst/>
            <a:gdLst/>
            <a:ahLst/>
            <a:cxnLst/>
            <a:rect l="l" t="t" r="r" b="b"/>
            <a:pathLst>
              <a:path w="4460621" h="8986231">
                <a:moveTo>
                  <a:pt x="0" y="0"/>
                </a:moveTo>
                <a:lnTo>
                  <a:pt x="4460621" y="0"/>
                </a:lnTo>
                <a:lnTo>
                  <a:pt x="4460621" y="8986231"/>
                </a:lnTo>
                <a:lnTo>
                  <a:pt x="0" y="8986231"/>
                </a:lnTo>
                <a:lnTo>
                  <a:pt x="0" y="0"/>
                </a:lnTo>
                <a:close/>
              </a:path>
            </a:pathLst>
          </a:custGeom>
          <a:blipFill>
            <a:blip r:embed="rId3"/>
            <a:stretch>
              <a:fillRect r="-4967"/>
            </a:stretch>
          </a:blipFill>
        </p:spPr>
      </p:sp>
      <p:sp>
        <p:nvSpPr>
          <p:cNvPr id="4" name="Freeform 4"/>
          <p:cNvSpPr/>
          <p:nvPr/>
        </p:nvSpPr>
        <p:spPr>
          <a:xfrm>
            <a:off x="0" y="9635852"/>
            <a:ext cx="18288000" cy="762840"/>
          </a:xfrm>
          <a:custGeom>
            <a:avLst/>
            <a:gdLst/>
            <a:ahLst/>
            <a:cxnLst/>
            <a:rect l="l" t="t" r="r" b="b"/>
            <a:pathLst>
              <a:path w="18288000" h="762840">
                <a:moveTo>
                  <a:pt x="0" y="0"/>
                </a:moveTo>
                <a:lnTo>
                  <a:pt x="18288000" y="0"/>
                </a:lnTo>
                <a:lnTo>
                  <a:pt x="18288000" y="762840"/>
                </a:lnTo>
                <a:lnTo>
                  <a:pt x="0" y="762840"/>
                </a:lnTo>
                <a:lnTo>
                  <a:pt x="0" y="0"/>
                </a:lnTo>
                <a:close/>
              </a:path>
            </a:pathLst>
          </a:custGeom>
          <a:blipFill>
            <a:blip r:embed="rId4"/>
            <a:stretch>
              <a:fillRect t="-6937" b="-6937"/>
            </a:stretch>
          </a:blipFill>
        </p:spPr>
      </p:sp>
      <p:sp>
        <p:nvSpPr>
          <p:cNvPr id="5" name="Freeform 5"/>
          <p:cNvSpPr/>
          <p:nvPr/>
        </p:nvSpPr>
        <p:spPr>
          <a:xfrm>
            <a:off x="9372600" y="266700"/>
            <a:ext cx="3628048" cy="3292539"/>
          </a:xfrm>
          <a:custGeom>
            <a:avLst/>
            <a:gdLst/>
            <a:ahLst/>
            <a:cxnLst/>
            <a:rect l="l" t="t" r="r" b="b"/>
            <a:pathLst>
              <a:path w="3628048" h="3292539">
                <a:moveTo>
                  <a:pt x="0" y="0"/>
                </a:moveTo>
                <a:lnTo>
                  <a:pt x="3628049" y="0"/>
                </a:lnTo>
                <a:lnTo>
                  <a:pt x="3628049" y="3292539"/>
                </a:lnTo>
                <a:lnTo>
                  <a:pt x="0" y="3292539"/>
                </a:lnTo>
                <a:lnTo>
                  <a:pt x="0" y="0"/>
                </a:lnTo>
                <a:close/>
              </a:path>
            </a:pathLst>
          </a:custGeom>
          <a:blipFill>
            <a:blip r:embed="rId5"/>
            <a:stretch>
              <a:fillRect/>
            </a:stretch>
          </a:blipFill>
        </p:spPr>
      </p:sp>
      <p:sp>
        <p:nvSpPr>
          <p:cNvPr id="6" name="TextBox 6"/>
          <p:cNvSpPr txBox="1"/>
          <p:nvPr/>
        </p:nvSpPr>
        <p:spPr>
          <a:xfrm>
            <a:off x="4450490" y="3677056"/>
            <a:ext cx="14005165" cy="5818709"/>
          </a:xfrm>
          <a:prstGeom prst="rect">
            <a:avLst/>
          </a:prstGeom>
        </p:spPr>
        <p:txBody>
          <a:bodyPr lIns="0" tIns="0" rIns="0" bIns="0" rtlCol="0" anchor="t">
            <a:spAutoFit/>
          </a:bodyPr>
          <a:lstStyle/>
          <a:p>
            <a:pPr algn="ctr">
              <a:lnSpc>
                <a:spcPct val="130000"/>
              </a:lnSpc>
            </a:pPr>
            <a:r>
              <a:rPr lang="en-US" sz="4400" dirty="0">
                <a:solidFill>
                  <a:srgbClr val="F5FFFB"/>
                </a:solidFill>
                <a:latin typeface="+mj-lt"/>
                <a:ea typeface="Arial Unicode Bold"/>
                <a:cs typeface="Times New Roman" panose="02020603050405020304" pitchFamily="18" charset="0"/>
                <a:sym typeface="Arial Unicode Bold"/>
              </a:rPr>
              <a:t>THỰC TẬP CNTT 5: TRIỂN KHAI ỨNG DỤNG AI, IoT</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ĐỀ TÀI: HỆ THỐNG THEO DÕI SỨC KHỎE </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Thành viên: Nguyễn Thị Thùy Linh (Nhóm trưởng)</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                 Nguyễn Lan Phượng</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           Đặng Đình Quân</a:t>
            </a:r>
          </a:p>
          <a:p>
            <a:pPr algn="ctr">
              <a:lnSpc>
                <a:spcPct val="130000"/>
              </a:lnSpc>
            </a:pPr>
            <a:r>
              <a:rPr lang="vi-VN" sz="4000" dirty="0">
                <a:solidFill>
                  <a:srgbClr val="F5FFFB"/>
                </a:solidFill>
                <a:latin typeface="+mj-lt"/>
                <a:ea typeface="Arial Unicode Bold"/>
                <a:cs typeface="Times New Roman" panose="02020603050405020304" pitchFamily="18" charset="0"/>
                <a:sym typeface="Arial Unicode Bold"/>
              </a:rPr>
              <a:t>             Nguyễn Anh Tuấn</a:t>
            </a:r>
          </a:p>
          <a:p>
            <a:pPr algn="ctr">
              <a:lnSpc>
                <a:spcPct val="130000"/>
              </a:lnSpc>
            </a:pPr>
            <a:endParaRPr lang="en-US" sz="1200" dirty="0">
              <a:solidFill>
                <a:srgbClr val="F5FFFB"/>
              </a:solidFill>
              <a:latin typeface="+mj-lt"/>
              <a:ea typeface="Arial Unicode Bold"/>
              <a:cs typeface="Times New Roman" panose="02020603050405020304" pitchFamily="18" charset="0"/>
              <a:sym typeface="Arial Unicode Bold"/>
            </a:endParaRPr>
          </a:p>
          <a:p>
            <a:pPr>
              <a:lnSpc>
                <a:spcPts val="5967"/>
              </a:lnSpc>
            </a:pPr>
            <a:r>
              <a:rPr lang="en-US" sz="4000" dirty="0">
                <a:solidFill>
                  <a:srgbClr val="F5FFFB"/>
                </a:solidFill>
                <a:latin typeface="+mj-lt"/>
                <a:ea typeface="Arial Unicode Bold"/>
                <a:cs typeface="Times New Roman" panose="02020603050405020304" pitchFamily="18" charset="0"/>
                <a:sym typeface="Arial Unicode Bold"/>
              </a:rPr>
              <a:t>	</a:t>
            </a:r>
            <a:r>
              <a:rPr lang="en-US" sz="3600" dirty="0">
                <a:solidFill>
                  <a:srgbClr val="F5FFFB"/>
                </a:solidFill>
                <a:latin typeface="+mj-lt"/>
                <a:ea typeface="Arial Unicode Bold"/>
                <a:cs typeface="Times New Roman" panose="02020603050405020304" pitchFamily="18" charset="0"/>
                <a:sym typeface="Arial Unicode Bold"/>
              </a:rPr>
              <a:t>Giảng viên: ThS. Lê Trung </a:t>
            </a:r>
            <a:r>
              <a:rPr lang="en-US" sz="3600" dirty="0" err="1">
                <a:solidFill>
                  <a:srgbClr val="F5FFFB"/>
                </a:solidFill>
                <a:latin typeface="+mj-lt"/>
                <a:ea typeface="Arial Unicode Bold"/>
                <a:cs typeface="Times New Roman" panose="02020603050405020304" pitchFamily="18" charset="0"/>
                <a:sym typeface="Arial Unicode Bold"/>
              </a:rPr>
              <a:t>Hiếu</a:t>
            </a:r>
            <a:r>
              <a:rPr lang="en-US" sz="3600" dirty="0">
                <a:solidFill>
                  <a:srgbClr val="F5FFFB"/>
                </a:solidFill>
                <a:latin typeface="+mj-lt"/>
                <a:ea typeface="Arial Unicode Bold"/>
                <a:cs typeface="Times New Roman" panose="02020603050405020304" pitchFamily="18" charset="0"/>
                <a:sym typeface="Arial Unicode Bold"/>
              </a:rPr>
              <a:t> </a:t>
            </a:r>
          </a:p>
        </p:txBody>
      </p:sp>
      <p:pic>
        <p:nvPicPr>
          <p:cNvPr id="8" name="Picture 7">
            <a:extLst>
              <a:ext uri="{FF2B5EF4-FFF2-40B4-BE49-F238E27FC236}">
                <a16:creationId xmlns:a16="http://schemas.microsoft.com/office/drawing/2014/main" id="{C82DBF24-E1C3-E117-BC08-D0C7AE5FA7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6894" y="1421222"/>
            <a:ext cx="63500" cy="76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5394-AD01-C036-E03F-8256EBB0D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5E66F2-B52F-FDA3-7015-E879D49840B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D20BC8EE-1CA0-E56E-BF87-BCB56F3B528C}"/>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1081A439-0D17-DF1A-18DF-C4A0279CC166}"/>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ĐÁNH GIÁ HỆ THỐNG</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1B9F3AC6-A0CE-551D-8B82-510EA80D9D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70A66D13-7CC9-E64D-8839-99F4B2511C0B}"/>
              </a:ext>
            </a:extLst>
          </p:cNvPr>
          <p:cNvSpPr txBox="1"/>
          <p:nvPr/>
        </p:nvSpPr>
        <p:spPr>
          <a:xfrm>
            <a:off x="533400" y="2008963"/>
            <a:ext cx="11630167" cy="580665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Đo độ chính xác</a:t>
            </a:r>
            <a:r>
              <a:rPr lang="vi-VN" sz="3600" dirty="0"/>
              <a:t>: Độ chính xác tương đối, khoảng tầm 90-95%</a:t>
            </a:r>
          </a:p>
          <a:p>
            <a:pPr marL="571500" indent="-571500" algn="just">
              <a:lnSpc>
                <a:spcPct val="150000"/>
              </a:lnSpc>
              <a:buClr>
                <a:srgbClr val="1F409A"/>
              </a:buClr>
              <a:buFont typeface="Arial" panose="020B0604020202020204" pitchFamily="34" charset="0"/>
              <a:buChar char="•"/>
            </a:pPr>
            <a:r>
              <a:rPr lang="vi-VN" sz="3600" b="1" dirty="0"/>
              <a:t>Đánh giá hiệu quả của AI</a:t>
            </a:r>
            <a:r>
              <a:rPr lang="vi-VN" sz="3600" dirty="0"/>
              <a:t>: Kiểm tra khả năng dự đoán các bất thường về nhịp tim và mức độ chính xác của các mô hình AI trong việc nhận diện các vấn đề sức khỏe.</a:t>
            </a:r>
          </a:p>
          <a:p>
            <a:pPr marL="571500" indent="-571500" algn="just">
              <a:lnSpc>
                <a:spcPct val="150000"/>
              </a:lnSpc>
              <a:buClr>
                <a:srgbClr val="1F409A"/>
              </a:buClr>
              <a:buFont typeface="Arial" panose="020B0604020202020204" pitchFamily="34" charset="0"/>
              <a:buChar char="•"/>
            </a:pPr>
            <a:endParaRPr lang="vi-VN" sz="3600" dirty="0"/>
          </a:p>
        </p:txBody>
      </p:sp>
      <p:pic>
        <p:nvPicPr>
          <p:cNvPr id="6" name="Picture 5">
            <a:extLst>
              <a:ext uri="{FF2B5EF4-FFF2-40B4-BE49-F238E27FC236}">
                <a16:creationId xmlns:a16="http://schemas.microsoft.com/office/drawing/2014/main" id="{F834678E-C1BA-BC00-618A-3F30BE064E0D}"/>
              </a:ext>
            </a:extLst>
          </p:cNvPr>
          <p:cNvPicPr>
            <a:picLocks noChangeAspect="1"/>
          </p:cNvPicPr>
          <p:nvPr/>
        </p:nvPicPr>
        <p:blipFill>
          <a:blip r:embed="rId5"/>
          <a:stretch>
            <a:fillRect/>
          </a:stretch>
        </p:blipFill>
        <p:spPr>
          <a:xfrm>
            <a:off x="12668236" y="2102502"/>
            <a:ext cx="5272088" cy="3311884"/>
          </a:xfrm>
          <a:prstGeom prst="rect">
            <a:avLst/>
          </a:prstGeom>
        </p:spPr>
      </p:pic>
      <p:pic>
        <p:nvPicPr>
          <p:cNvPr id="8" name="Picture 7">
            <a:extLst>
              <a:ext uri="{FF2B5EF4-FFF2-40B4-BE49-F238E27FC236}">
                <a16:creationId xmlns:a16="http://schemas.microsoft.com/office/drawing/2014/main" id="{C91E2D02-02C6-A7F3-D5CA-397F687E62CA}"/>
              </a:ext>
            </a:extLst>
          </p:cNvPr>
          <p:cNvPicPr>
            <a:picLocks noChangeAspect="1"/>
          </p:cNvPicPr>
          <p:nvPr/>
        </p:nvPicPr>
        <p:blipFill>
          <a:blip r:embed="rId6"/>
          <a:stretch>
            <a:fillRect/>
          </a:stretch>
        </p:blipFill>
        <p:spPr>
          <a:xfrm>
            <a:off x="12163567" y="5922827"/>
            <a:ext cx="6004560" cy="3440213"/>
          </a:xfrm>
          <a:prstGeom prst="rect">
            <a:avLst/>
          </a:prstGeom>
        </p:spPr>
      </p:pic>
    </p:spTree>
    <p:extLst>
      <p:ext uri="{BB962C8B-B14F-4D97-AF65-F5344CB8AC3E}">
        <p14:creationId xmlns:p14="http://schemas.microsoft.com/office/powerpoint/2010/main" val="3463965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19039-7D4C-2A36-7E4E-8008E2B6C9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AE32DE-F10C-B48F-6324-DEA70848F5E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95859E76-55D7-BDEF-6CE5-865BBF5E0C5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673F6DBC-73BB-AA72-D5B9-DDCC79B4D25D}"/>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TÀI LIỆU THAM KHẢO </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1DFD7822-59AC-7B88-DD6C-9588BE7C82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49088FA0-E9AF-E4CC-57CE-D23C7D93FAC9}"/>
              </a:ext>
            </a:extLst>
          </p:cNvPr>
          <p:cNvSpPr txBox="1"/>
          <p:nvPr/>
        </p:nvSpPr>
        <p:spPr>
          <a:xfrm>
            <a:off x="533400" y="2008963"/>
            <a:ext cx="11630167" cy="580665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Tài liệu về cảm biến </a:t>
            </a:r>
            <a:r>
              <a:rPr lang="vi-VN" sz="3600" b="1" dirty="0"/>
              <a:t>MAX30100</a:t>
            </a:r>
            <a:r>
              <a:rPr lang="vi-VN" sz="3600" dirty="0"/>
              <a:t> và các cảm biến nhịp tim.</a:t>
            </a:r>
          </a:p>
          <a:p>
            <a:pPr marL="571500" indent="-571500" algn="just">
              <a:lnSpc>
                <a:spcPct val="150000"/>
              </a:lnSpc>
              <a:buClr>
                <a:srgbClr val="1F409A"/>
              </a:buClr>
              <a:buFont typeface="Arial" panose="020B0604020202020204" pitchFamily="34" charset="0"/>
              <a:buChar char="•"/>
            </a:pPr>
            <a:r>
              <a:rPr lang="vi-VN" sz="3600" dirty="0"/>
              <a:t>Tài liệu về vi điều khiển và IoT.</a:t>
            </a:r>
          </a:p>
          <a:p>
            <a:pPr marL="571500" indent="-571500" algn="just">
              <a:lnSpc>
                <a:spcPct val="150000"/>
              </a:lnSpc>
              <a:buClr>
                <a:srgbClr val="1F409A"/>
              </a:buClr>
              <a:buFont typeface="Arial" panose="020B0604020202020204" pitchFamily="34" charset="0"/>
              <a:buChar char="•"/>
            </a:pPr>
            <a:r>
              <a:rPr lang="vi-VN" sz="3600" dirty="0"/>
              <a:t>Các tài liệu về phát triển ứng dụng di động và IoT.</a:t>
            </a:r>
          </a:p>
          <a:p>
            <a:pPr marL="571500" indent="-571500" algn="just">
              <a:lnSpc>
                <a:spcPct val="150000"/>
              </a:lnSpc>
              <a:buClr>
                <a:srgbClr val="1F409A"/>
              </a:buClr>
              <a:buFont typeface="Arial" panose="020B0604020202020204" pitchFamily="34" charset="0"/>
              <a:buChar char="•"/>
            </a:pPr>
            <a:r>
              <a:rPr lang="vi-VN" sz="3600" dirty="0"/>
              <a:t>Các tài liệu nghiên cứu về IoT trong y tế.</a:t>
            </a:r>
          </a:p>
          <a:p>
            <a:pPr marL="571500" indent="-571500" algn="just">
              <a:lnSpc>
                <a:spcPct val="150000"/>
              </a:lnSpc>
              <a:buClr>
                <a:srgbClr val="1F409A"/>
              </a:buClr>
              <a:buFont typeface="Arial" panose="020B0604020202020204" pitchFamily="34" charset="0"/>
              <a:buChar char="•"/>
            </a:pPr>
            <a:r>
              <a:rPr lang="it-IT" sz="3600" dirty="0"/>
              <a:t>Tài liệu về AI và Machine Learning</a:t>
            </a:r>
            <a:r>
              <a:rPr lang="vi-VN" sz="3600" dirty="0"/>
              <a:t> (Python Machine Learning, Scikit-learn Documentation).</a:t>
            </a:r>
          </a:p>
        </p:txBody>
      </p:sp>
      <p:pic>
        <p:nvPicPr>
          <p:cNvPr id="7170" name="Picture 2" descr="Python for Machine Learning — Libraries, ML Algorithms and Functionality |  LITSLINK Blog">
            <a:extLst>
              <a:ext uri="{FF2B5EF4-FFF2-40B4-BE49-F238E27FC236}">
                <a16:creationId xmlns:a16="http://schemas.microsoft.com/office/drawing/2014/main" id="{436D3D24-A6EA-5677-511C-44B12FA941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5358" y="2552429"/>
            <a:ext cx="4795488" cy="274489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Best Internet of Things Projects (IoT Projects) for Engineering Students">
            <a:extLst>
              <a:ext uri="{FF2B5EF4-FFF2-40B4-BE49-F238E27FC236}">
                <a16:creationId xmlns:a16="http://schemas.microsoft.com/office/drawing/2014/main" id="{7EF9C95E-C06C-05A5-831C-15896788A1EB}"/>
              </a:ext>
            </a:extLst>
          </p:cNvPr>
          <p:cNvSpPr>
            <a:spLocks noChangeAspect="1" noChangeArrowheads="1"/>
          </p:cNvSpPr>
          <p:nvPr/>
        </p:nvSpPr>
        <p:spPr bwMode="auto">
          <a:xfrm>
            <a:off x="8991600" y="2476500"/>
            <a:ext cx="2819400" cy="281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174" name="Picture 6" descr="Easy IoT Project: Control Anything with ESP32 &amp; Blynk App (For Beginners)">
            <a:extLst>
              <a:ext uri="{FF2B5EF4-FFF2-40B4-BE49-F238E27FC236}">
                <a16:creationId xmlns:a16="http://schemas.microsoft.com/office/drawing/2014/main" id="{2E44C3C2-3B2F-B8E5-C787-4BBE1E7031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6543" y="5589841"/>
            <a:ext cx="5573118" cy="313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442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780EF-E4D5-853A-173B-935D43B7274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731A56-1B88-38FC-3FEC-5B7A6CD9DD1B}"/>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E324872F-CF78-EF07-A99C-7F006DC62A0A}"/>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FA49993F-3283-64A2-8AC5-7A0B26C61C94}"/>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KẾT LUẬN</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6260B250-16EE-031F-6849-F4DE639A18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4B5704F-4EFE-7151-29B2-C47D89C018B8}"/>
              </a:ext>
            </a:extLst>
          </p:cNvPr>
          <p:cNvSpPr txBox="1"/>
          <p:nvPr/>
        </p:nvSpPr>
        <p:spPr>
          <a:xfrm>
            <a:off x="533400" y="2008963"/>
            <a:ext cx="11630167"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Đo nhịp tim chính xác và hiệu quả.</a:t>
            </a:r>
          </a:p>
          <a:p>
            <a:pPr marL="571500" indent="-571500" algn="just">
              <a:lnSpc>
                <a:spcPct val="150000"/>
              </a:lnSpc>
              <a:buClr>
                <a:srgbClr val="1F409A"/>
              </a:buClr>
              <a:buFont typeface="Arial" panose="020B0604020202020204" pitchFamily="34" charset="0"/>
              <a:buChar char="•"/>
            </a:pPr>
            <a:r>
              <a:rPr lang="vi-VN" sz="3600" dirty="0"/>
              <a:t>Đề tài </a:t>
            </a:r>
            <a:r>
              <a:rPr lang="vi-VN" sz="3600" b="1" dirty="0"/>
              <a:t>"Đo nhịp tim bằng AI và IoT"</a:t>
            </a:r>
            <a:r>
              <a:rPr lang="vi-VN" sz="3600" dirty="0"/>
              <a:t> không chỉ có tiềm năng trong việc theo dõi sức khỏe cá nhân mà còn mở rộng ứng dụng trong các lĩnh vực y tế và chăm sóc sức khỏe từ xa. Hệ thống này có thể giúp giảm thiểu chi phí chăm sóc sức khỏe, phát hiện sớm các vấn đề sức khỏe và cung cấp một phương pháp mới để theo dõi tình trạng sức khỏe một cách liên tục và chính xác.</a:t>
            </a:r>
          </a:p>
        </p:txBody>
      </p:sp>
      <p:sp>
        <p:nvSpPr>
          <p:cNvPr id="4" name="AutoShape 4" descr="Best Internet of Things Projects (IoT Projects) for Engineering Students">
            <a:extLst>
              <a:ext uri="{FF2B5EF4-FFF2-40B4-BE49-F238E27FC236}">
                <a16:creationId xmlns:a16="http://schemas.microsoft.com/office/drawing/2014/main" id="{93FFD65B-78B5-1C58-2E79-A5152E2A60CC}"/>
              </a:ext>
            </a:extLst>
          </p:cNvPr>
          <p:cNvSpPr>
            <a:spLocks noChangeAspect="1" noChangeArrowheads="1"/>
          </p:cNvSpPr>
          <p:nvPr/>
        </p:nvSpPr>
        <p:spPr bwMode="auto">
          <a:xfrm>
            <a:off x="8991600" y="2476500"/>
            <a:ext cx="2819400" cy="281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8194" name="Picture 2" descr="Nhịp tim 52 là bình thường hay không? - Microlife">
            <a:extLst>
              <a:ext uri="{FF2B5EF4-FFF2-40B4-BE49-F238E27FC236}">
                <a16:creationId xmlns:a16="http://schemas.microsoft.com/office/drawing/2014/main" id="{0496EB34-FBA4-0731-14C0-43D5ECFD45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4400" y="2746602"/>
            <a:ext cx="5743433" cy="5814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57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DE288-1FD9-F81B-B267-4DAD043530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26ADA8-0E53-0791-FE7A-FBFED7497D29}"/>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3"/>
            <a:stretch>
              <a:fillRect t="-16703" b="-16703"/>
            </a:stretch>
          </a:blipFill>
        </p:spPr>
      </p:sp>
      <p:sp>
        <p:nvSpPr>
          <p:cNvPr id="3" name="Freeform 3">
            <a:extLst>
              <a:ext uri="{FF2B5EF4-FFF2-40B4-BE49-F238E27FC236}">
                <a16:creationId xmlns:a16="http://schemas.microsoft.com/office/drawing/2014/main" id="{3905C776-B34C-1768-CDA8-5D5CEC65B158}"/>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4"/>
            <a:stretch>
              <a:fillRect/>
            </a:stretch>
          </a:blipFill>
        </p:spPr>
      </p:sp>
      <p:sp>
        <p:nvSpPr>
          <p:cNvPr id="207" name="TextBox 206">
            <a:extLst>
              <a:ext uri="{FF2B5EF4-FFF2-40B4-BE49-F238E27FC236}">
                <a16:creationId xmlns:a16="http://schemas.microsoft.com/office/drawing/2014/main" id="{EA392C41-B9DC-4639-6EE3-D39B9E867D40}"/>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TÀI LIỆU THAM KHẢO </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5477C25C-098F-DF3D-E8E8-28B10FBFA8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7F40CEB9-3C9C-1953-0903-2ED008321305}"/>
              </a:ext>
            </a:extLst>
          </p:cNvPr>
          <p:cNvSpPr txBox="1"/>
          <p:nvPr/>
        </p:nvSpPr>
        <p:spPr>
          <a:xfrm>
            <a:off x="685800" y="2725176"/>
            <a:ext cx="13280136" cy="3694409"/>
          </a:xfrm>
          <a:prstGeom prst="rect">
            <a:avLst/>
          </a:prstGeom>
          <a:noFill/>
        </p:spPr>
        <p:txBody>
          <a:bodyPr wrap="square">
            <a:spAutoFit/>
          </a:bodyPr>
          <a:lstStyle/>
          <a:p>
            <a:pPr marL="0" indent="0">
              <a:lnSpc>
                <a:spcPct val="150000"/>
              </a:lnSpc>
              <a:buNone/>
            </a:pPr>
            <a:r>
              <a:rPr lang="fr-FR" sz="3200" dirty="0" err="1">
                <a:latin typeface="Arial" panose="020B0604020202020204" pitchFamily="34" charset="0"/>
                <a:cs typeface="Arial" panose="020B0604020202020204" pitchFamily="34" charset="0"/>
              </a:rPr>
              <a:t>hương</a:t>
            </a:r>
            <a:r>
              <a:rPr lang="fr-FR" sz="3200" dirty="0">
                <a:latin typeface="Arial" panose="020B0604020202020204" pitchFamily="34" charset="0"/>
                <a:cs typeface="Arial" panose="020B0604020202020204" pitchFamily="34" charset="0"/>
              </a:rPr>
              <a:t> 1: </a:t>
            </a:r>
            <a:r>
              <a:rPr lang="fr-FR" sz="3200" dirty="0" err="1">
                <a:latin typeface="Arial" panose="020B0604020202020204" pitchFamily="34" charset="0"/>
                <a:cs typeface="Arial" panose="020B0604020202020204" pitchFamily="34" charset="0"/>
              </a:rPr>
              <a:t>Khái</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quát</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về</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giải</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pháp</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tích</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hợp</a:t>
            </a:r>
            <a:r>
              <a:rPr lang="fr-FR" sz="3200" dirty="0">
                <a:latin typeface="Arial" panose="020B0604020202020204" pitchFamily="34" charset="0"/>
                <a:cs typeface="Arial" panose="020B0604020202020204" pitchFamily="34" charset="0"/>
              </a:rPr>
              <a:t> AI IoT</a:t>
            </a:r>
          </a:p>
          <a:p>
            <a:pPr marL="0" indent="0">
              <a:lnSpc>
                <a:spcPct val="150000"/>
              </a:lnSpc>
              <a:buNone/>
            </a:pPr>
            <a:r>
              <a:rPr lang="fr-FR" sz="3200" dirty="0" err="1">
                <a:latin typeface="Arial" panose="020B0604020202020204" pitchFamily="34" charset="0"/>
                <a:cs typeface="Arial" panose="020B0604020202020204" pitchFamily="34" charset="0"/>
              </a:rPr>
              <a:t>Chương</a:t>
            </a:r>
            <a:r>
              <a:rPr lang="fr-FR" sz="3200" dirty="0">
                <a:latin typeface="Arial" panose="020B0604020202020204" pitchFamily="34" charset="0"/>
                <a:cs typeface="Arial" panose="020B0604020202020204" pitchFamily="34" charset="0"/>
              </a:rPr>
              <a:t> 2: </a:t>
            </a:r>
            <a:r>
              <a:rPr lang="fr-FR" sz="3200" dirty="0" err="1">
                <a:latin typeface="Arial" panose="020B0604020202020204" pitchFamily="34" charset="0"/>
                <a:cs typeface="Arial" panose="020B0604020202020204" pitchFamily="34" charset="0"/>
              </a:rPr>
              <a:t>Dự</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án</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điều</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khiển</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hệ</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thống</a:t>
            </a:r>
            <a:endParaRPr lang="fr-FR" sz="3200" dirty="0">
              <a:latin typeface="Arial" panose="020B0604020202020204" pitchFamily="34" charset="0"/>
              <a:cs typeface="Arial" panose="020B0604020202020204" pitchFamily="34" charset="0"/>
            </a:endParaRPr>
          </a:p>
          <a:p>
            <a:pPr marL="0" indent="0">
              <a:lnSpc>
                <a:spcPct val="150000"/>
              </a:lnSpc>
              <a:buNone/>
            </a:pPr>
            <a:r>
              <a:rPr lang="fr-FR" sz="3200" dirty="0" err="1">
                <a:latin typeface="Arial" panose="020B0604020202020204" pitchFamily="34" charset="0"/>
                <a:cs typeface="Arial" panose="020B0604020202020204" pitchFamily="34" charset="0"/>
              </a:rPr>
              <a:t>Chương</a:t>
            </a:r>
            <a:r>
              <a:rPr lang="fr-FR" sz="3200" dirty="0">
                <a:latin typeface="Arial" panose="020B0604020202020204" pitchFamily="34" charset="0"/>
                <a:cs typeface="Arial" panose="020B0604020202020204" pitchFamily="34" charset="0"/>
              </a:rPr>
              <a:t> 3: </a:t>
            </a:r>
            <a:r>
              <a:rPr lang="fr-FR" sz="3200" dirty="0" err="1">
                <a:latin typeface="Arial" panose="020B0604020202020204" pitchFamily="34" charset="0"/>
                <a:cs typeface="Arial" panose="020B0604020202020204" pitchFamily="34" charset="0"/>
              </a:rPr>
              <a:t>Dự</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án</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cảnh</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báo</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mức</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độ</a:t>
            </a:r>
            <a:endParaRPr lang="fr-FR" sz="3200" dirty="0">
              <a:latin typeface="Arial" panose="020B0604020202020204" pitchFamily="34" charset="0"/>
              <a:cs typeface="Arial" panose="020B0604020202020204" pitchFamily="34" charset="0"/>
            </a:endParaRPr>
          </a:p>
          <a:p>
            <a:pPr marL="0" indent="0">
              <a:lnSpc>
                <a:spcPct val="150000"/>
              </a:lnSpc>
              <a:buNone/>
            </a:pPr>
            <a:r>
              <a:rPr lang="fr-FR" sz="3200" dirty="0" err="1">
                <a:latin typeface="Arial" panose="020B0604020202020204" pitchFamily="34" charset="0"/>
                <a:cs typeface="Arial" panose="020B0604020202020204" pitchFamily="34" charset="0"/>
              </a:rPr>
              <a:t>Chương</a:t>
            </a:r>
            <a:r>
              <a:rPr lang="fr-FR" sz="3200" dirty="0">
                <a:latin typeface="Arial" panose="020B0604020202020204" pitchFamily="34" charset="0"/>
                <a:cs typeface="Arial" panose="020B0604020202020204" pitchFamily="34" charset="0"/>
              </a:rPr>
              <a:t> 4: </a:t>
            </a:r>
            <a:r>
              <a:rPr lang="fr-FR" sz="3200" dirty="0" err="1">
                <a:latin typeface="Arial" panose="020B0604020202020204" pitchFamily="34" charset="0"/>
                <a:cs typeface="Arial" panose="020B0604020202020204" pitchFamily="34" charset="0"/>
              </a:rPr>
              <a:t>Sử</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dụng</a:t>
            </a:r>
            <a:r>
              <a:rPr lang="fr-FR" sz="3200" dirty="0">
                <a:latin typeface="Arial" panose="020B0604020202020204" pitchFamily="34" charset="0"/>
                <a:cs typeface="Arial" panose="020B0604020202020204" pitchFamily="34" charset="0"/>
              </a:rPr>
              <a:t> Framework Flask</a:t>
            </a:r>
          </a:p>
          <a:p>
            <a:pPr marL="0" indent="0">
              <a:lnSpc>
                <a:spcPct val="150000"/>
              </a:lnSpc>
              <a:buNone/>
            </a:pPr>
            <a:r>
              <a:rPr lang="fr-FR" sz="3200" dirty="0" err="1">
                <a:latin typeface="Arial" panose="020B0604020202020204" pitchFamily="34" charset="0"/>
                <a:cs typeface="Arial" panose="020B0604020202020204" pitchFamily="34" charset="0"/>
              </a:rPr>
              <a:t>Chương</a:t>
            </a:r>
            <a:r>
              <a:rPr lang="fr-FR" sz="3200" dirty="0">
                <a:latin typeface="Arial" panose="020B0604020202020204" pitchFamily="34" charset="0"/>
                <a:cs typeface="Arial" panose="020B0604020202020204" pitchFamily="34" charset="0"/>
              </a:rPr>
              <a:t> 5: </a:t>
            </a:r>
            <a:r>
              <a:rPr lang="fr-FR" sz="3200" dirty="0" err="1">
                <a:latin typeface="Arial" panose="020B0604020202020204" pitchFamily="34" charset="0"/>
                <a:cs typeface="Arial" panose="020B0604020202020204" pitchFamily="34" charset="0"/>
              </a:rPr>
              <a:t>Xử</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lý</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hóa</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trên</a:t>
            </a:r>
            <a:r>
              <a:rPr lang="fr-FR" sz="3200" dirty="0">
                <a:latin typeface="Arial" panose="020B0604020202020204" pitchFamily="34" charset="0"/>
                <a:cs typeface="Arial" panose="020B0604020202020204" pitchFamily="34" charset="0"/>
              </a:rPr>
              <a:t> Server </a:t>
            </a:r>
            <a:r>
              <a:rPr lang="fr-FR" sz="3200" dirty="0" err="1">
                <a:latin typeface="Arial" panose="020B0604020202020204" pitchFamily="34" charset="0"/>
                <a:cs typeface="Arial" panose="020B0604020202020204" pitchFamily="34" charset="0"/>
              </a:rPr>
              <a:t>và</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máy</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tính</a:t>
            </a:r>
            <a:r>
              <a:rPr lang="fr-FR" sz="3200" dirty="0">
                <a:latin typeface="Arial" panose="020B0604020202020204" pitchFamily="34" charset="0"/>
                <a:cs typeface="Arial" panose="020B0604020202020204" pitchFamily="34" charset="0"/>
              </a:rPr>
              <a:t> </a:t>
            </a:r>
            <a:r>
              <a:rPr lang="fr-FR" sz="3200" dirty="0" err="1">
                <a:latin typeface="Arial" panose="020B0604020202020204" pitchFamily="34" charset="0"/>
                <a:cs typeface="Arial" panose="020B0604020202020204" pitchFamily="34" charset="0"/>
              </a:rPr>
              <a:t>nhúng</a:t>
            </a:r>
            <a:endParaRPr lang="fr-FR" sz="3200" dirty="0">
              <a:latin typeface="Arial" panose="020B0604020202020204" pitchFamily="34" charset="0"/>
              <a:cs typeface="Arial" panose="020B0604020202020204" pitchFamily="34" charset="0"/>
            </a:endParaRPr>
          </a:p>
        </p:txBody>
      </p:sp>
      <p:pic>
        <p:nvPicPr>
          <p:cNvPr id="3084" name="Picture 12" descr="Common IoT Deployment Challenges and How to Overcome Them | by Asian  Digital Hub | Tech Vibes | Oct, 2024 | Medium">
            <a:extLst>
              <a:ext uri="{FF2B5EF4-FFF2-40B4-BE49-F238E27FC236}">
                <a16:creationId xmlns:a16="http://schemas.microsoft.com/office/drawing/2014/main" id="{8DC7D231-ADA6-03AF-BB81-8E5F46DD86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5600" y="5714619"/>
            <a:ext cx="762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Secmotic | IoT Solutions">
            <a:extLst>
              <a:ext uri="{FF2B5EF4-FFF2-40B4-BE49-F238E27FC236}">
                <a16:creationId xmlns:a16="http://schemas.microsoft.com/office/drawing/2014/main" id="{D36F6E45-54FC-4126-8AA6-B2B6F3F669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25200" y="2549241"/>
            <a:ext cx="5715000" cy="3214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25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07527"/>
        </a:solidFill>
        <a:effectLst/>
      </p:bgPr>
    </p:bg>
    <p:spTree>
      <p:nvGrpSpPr>
        <p:cNvPr id="1" name=""/>
        <p:cNvGrpSpPr/>
        <p:nvPr/>
      </p:nvGrpSpPr>
      <p:grpSpPr>
        <a:xfrm>
          <a:off x="0" y="0"/>
          <a:ext cx="0" cy="0"/>
          <a:chOff x="0" y="0"/>
          <a:chExt cx="0" cy="0"/>
        </a:xfrm>
      </p:grpSpPr>
      <p:sp>
        <p:nvSpPr>
          <p:cNvPr id="2" name="Freeform 2"/>
          <p:cNvSpPr/>
          <p:nvPr/>
        </p:nvSpPr>
        <p:spPr>
          <a:xfrm>
            <a:off x="5397986" y="952500"/>
            <a:ext cx="7492027" cy="5334000"/>
          </a:xfrm>
          <a:custGeom>
            <a:avLst/>
            <a:gdLst/>
            <a:ahLst/>
            <a:cxnLst/>
            <a:rect l="l" t="t" r="r" b="b"/>
            <a:pathLst>
              <a:path w="8449946" h="8108965">
                <a:moveTo>
                  <a:pt x="0" y="0"/>
                </a:moveTo>
                <a:lnTo>
                  <a:pt x="8449946" y="0"/>
                </a:lnTo>
                <a:lnTo>
                  <a:pt x="8449946" y="8108965"/>
                </a:lnTo>
                <a:lnTo>
                  <a:pt x="0" y="8108965"/>
                </a:lnTo>
                <a:lnTo>
                  <a:pt x="0" y="0"/>
                </a:lnTo>
                <a:close/>
              </a:path>
            </a:pathLst>
          </a:custGeom>
          <a:blipFill>
            <a:blip r:embed="rId2"/>
            <a:stretch>
              <a:fillRect t="-34286"/>
            </a:stretch>
          </a:blipFill>
        </p:spPr>
      </p:sp>
      <p:sp>
        <p:nvSpPr>
          <p:cNvPr id="3" name="Freeform 3"/>
          <p:cNvSpPr/>
          <p:nvPr/>
        </p:nvSpPr>
        <p:spPr>
          <a:xfrm>
            <a:off x="5596085" y="5143500"/>
            <a:ext cx="7315200" cy="2061556"/>
          </a:xfrm>
          <a:custGeom>
            <a:avLst/>
            <a:gdLst/>
            <a:ahLst/>
            <a:cxnLst/>
            <a:rect l="l" t="t" r="r" b="b"/>
            <a:pathLst>
              <a:path w="7315200" h="2061556">
                <a:moveTo>
                  <a:pt x="0" y="0"/>
                </a:moveTo>
                <a:lnTo>
                  <a:pt x="7315200" y="0"/>
                </a:lnTo>
                <a:lnTo>
                  <a:pt x="7315200" y="2061556"/>
                </a:lnTo>
                <a:lnTo>
                  <a:pt x="0" y="20615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C6897-878E-F192-585A-1396E73B3A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D345BE-8AB8-3269-3BDE-CA944622D89F}"/>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926E5F20-D1AB-0754-4670-445295E7059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3E4EF6D6-5488-102E-F24F-7C198B8320EA}"/>
              </a:ext>
            </a:extLst>
          </p:cNvPr>
          <p:cNvSpPr txBox="1"/>
          <p:nvPr/>
        </p:nvSpPr>
        <p:spPr>
          <a:xfrm>
            <a:off x="499672" y="764717"/>
            <a:ext cx="13280136" cy="707886"/>
          </a:xfrm>
          <a:prstGeom prst="rect">
            <a:avLst/>
          </a:prstGeom>
          <a:noFill/>
        </p:spPr>
        <p:txBody>
          <a:bodyPr wrap="square" rtlCol="0">
            <a:spAutoFit/>
          </a:bodyPr>
          <a:lstStyle/>
          <a:p>
            <a:r>
              <a:rPr lang="vi-VN" sz="4000" b="1" dirty="0">
                <a:solidFill>
                  <a:srgbClr val="FF6600"/>
                </a:solidFill>
                <a:latin typeface="Arial"/>
                <a:cs typeface="Arial"/>
              </a:rPr>
              <a:t>GIỚI THIỆU ĐỀ TÀI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991163CB-C1B8-D365-3A73-1970042877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001A61AC-0AD7-93EE-658E-E80ACD74FE03}"/>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Nhịp tim là một trong những chỉ số quan trọng để đánh giá sức khỏe của con người. Nhịp tim bình thường có thể thay đổi tùy theo tuổi, mức độ hoạt động thể chất, trạng thái cảm xúc và tình trạng sức khỏe.</a:t>
            </a:r>
          </a:p>
          <a:p>
            <a:pPr marL="571500" indent="-571500" algn="just">
              <a:lnSpc>
                <a:spcPct val="150000"/>
              </a:lnSpc>
              <a:buClr>
                <a:srgbClr val="1F409A"/>
              </a:buClr>
              <a:buFont typeface="Arial" panose="020B0604020202020204" pitchFamily="34" charset="0"/>
              <a:buChar char="•"/>
            </a:pPr>
            <a:r>
              <a:rPr lang="vi-VN" sz="3600" dirty="0"/>
              <a:t>Đề tài này không chỉ có tính ứng dụng cao mà còn thể hiện sự phát triển của công nghệ trong việc chăm sóc sức khỏe cá nhân.</a:t>
            </a:r>
            <a:endParaRPr lang="en-US" sz="3600" dirty="0">
              <a:latin typeface="Arial" panose="020B0604020202020204" pitchFamily="34" charset="0"/>
              <a:cs typeface="Arial" panose="020B0604020202020204" pitchFamily="34" charset="0"/>
            </a:endParaRPr>
          </a:p>
        </p:txBody>
      </p:sp>
      <p:pic>
        <p:nvPicPr>
          <p:cNvPr id="1032" name="Picture 8" descr="Cảm Biến Nhịp Tim Và Oxy Trong Máu MAX30100">
            <a:extLst>
              <a:ext uri="{FF2B5EF4-FFF2-40B4-BE49-F238E27FC236}">
                <a16:creationId xmlns:a16="http://schemas.microsoft.com/office/drawing/2014/main" id="{7CFDBC9A-6588-6A6D-DE2A-C3E0B11826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80785" y="1942442"/>
            <a:ext cx="4896300" cy="27541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ảm biến theo dõi nhịp tim">
            <a:extLst>
              <a:ext uri="{FF2B5EF4-FFF2-40B4-BE49-F238E27FC236}">
                <a16:creationId xmlns:a16="http://schemas.microsoft.com/office/drawing/2014/main" id="{BFBAEF29-06A7-992A-BA66-032803BF9C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68300" y="5012845"/>
            <a:ext cx="4457700" cy="4238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534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8E7E7-C1AE-9D40-2C2D-41B7809171C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254E631-02A4-C14C-428C-57F030C75E93}"/>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155DE664-9BFE-4229-BE0F-26AD84921AAE}"/>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75174B26-61CB-E9B1-4B37-149F096E4E2D}"/>
              </a:ext>
            </a:extLst>
          </p:cNvPr>
          <p:cNvSpPr txBox="1"/>
          <p:nvPr/>
        </p:nvSpPr>
        <p:spPr>
          <a:xfrm>
            <a:off x="496824" y="764717"/>
            <a:ext cx="13280136" cy="707886"/>
          </a:xfrm>
          <a:prstGeom prst="rect">
            <a:avLst/>
          </a:prstGeom>
          <a:noFill/>
        </p:spPr>
        <p:txBody>
          <a:bodyPr wrap="square" rtlCol="0">
            <a:spAutoFit/>
          </a:bodyPr>
          <a:lstStyle/>
          <a:p>
            <a:r>
              <a:rPr lang="en-US" sz="4000" b="1">
                <a:solidFill>
                  <a:srgbClr val="FF6600"/>
                </a:solidFill>
                <a:latin typeface="Arial"/>
                <a:cs typeface="Arial"/>
              </a:rPr>
              <a:t>MỤC TIÊU</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D84378F4-B3B0-5D92-362D-C99D2510CC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A9866A92-D651-22DF-19B1-451E0E7D99A9}"/>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Phát triển hệ thống đo nhịp tim tự động</a:t>
            </a:r>
            <a:r>
              <a:rPr lang="vi-VN" sz="3600" dirty="0"/>
              <a:t>: Sử dụng cảm biến và các thiết bị IoT để thu thập dữ liệu nhịp tim từ người dùng.</a:t>
            </a:r>
          </a:p>
          <a:p>
            <a:pPr marL="571500" indent="-571500" algn="just">
              <a:lnSpc>
                <a:spcPct val="150000"/>
              </a:lnSpc>
              <a:buClr>
                <a:srgbClr val="1F409A"/>
              </a:buClr>
              <a:buFont typeface="Arial" panose="020B0604020202020204" pitchFamily="34" charset="0"/>
              <a:buChar char="•"/>
            </a:pPr>
            <a:r>
              <a:rPr lang="vi-VN" sz="3600" b="1" dirty="0"/>
              <a:t>Xử lý và phân tích dữ liệu bằng AI</a:t>
            </a:r>
            <a:r>
              <a:rPr lang="vi-VN" sz="3600" dirty="0"/>
              <a:t>: Sử dụng các thuật toán học máy và trí tuệ nhân tạo để phân tích dữ liệu nhịp tim và phát hiện các dấu hiệu bất thường</a:t>
            </a:r>
          </a:p>
          <a:p>
            <a:pPr marL="571500" indent="-571500" algn="just">
              <a:lnSpc>
                <a:spcPct val="150000"/>
              </a:lnSpc>
              <a:buClr>
                <a:srgbClr val="1F409A"/>
              </a:buClr>
              <a:buFont typeface="Arial" panose="020B0604020202020204" pitchFamily="34" charset="0"/>
              <a:buChar char="•"/>
            </a:pPr>
            <a:r>
              <a:rPr lang="vi-VN" sz="3600" b="1" dirty="0"/>
              <a:t>Xử lý và phân tích dữ liệu bằng AI</a:t>
            </a:r>
            <a:r>
              <a:rPr lang="vi-VN" sz="3600" dirty="0"/>
              <a:t>: Sử dụng các thuật toán học máy và trí tuệ nhân tạo</a:t>
            </a:r>
            <a:endParaRPr lang="en-US" sz="3600" dirty="0">
              <a:latin typeface="Arial" panose="020B0604020202020204" pitchFamily="34" charset="0"/>
              <a:cs typeface="Arial" panose="020B0604020202020204" pitchFamily="34" charset="0"/>
            </a:endParaRPr>
          </a:p>
        </p:txBody>
      </p:sp>
      <p:pic>
        <p:nvPicPr>
          <p:cNvPr id="1030" name="Picture 6" descr="Hướng dẫn MAX30102 Arduino đo nhịp tim và SpO2 - IoT Zone">
            <a:extLst>
              <a:ext uri="{FF2B5EF4-FFF2-40B4-BE49-F238E27FC236}">
                <a16:creationId xmlns:a16="http://schemas.microsoft.com/office/drawing/2014/main" id="{A25413F9-4D97-6342-FAB5-F41813845D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97656" y="6143401"/>
            <a:ext cx="4648200" cy="25823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Nhịp tim nhanh có nguy hiểm không và cách điều trị hiệu quả">
            <a:extLst>
              <a:ext uri="{FF2B5EF4-FFF2-40B4-BE49-F238E27FC236}">
                <a16:creationId xmlns:a16="http://schemas.microsoft.com/office/drawing/2014/main" id="{8BA13A10-894D-1D5E-0226-B10D6DF2EB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97656" y="2260180"/>
            <a:ext cx="4428344" cy="3355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51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FA9FD-F30D-7E1C-CC96-E765B06F3BC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1923C85-C624-FF72-569F-7FC659A676E1}"/>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E013A569-E05A-3A5F-4E6B-EA5487710EF7}"/>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F2B16917-75B0-B2EB-D9EE-75E5AB45415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PHẦN CỨNG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2EE5E06E-D6D0-83EF-710A-F63EE230BF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88E277C-FDCE-B783-397A-13C0F4A1CB26}"/>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Cảm biến MAX30100</a:t>
            </a:r>
            <a:r>
              <a:rPr lang="vi-VN" sz="3600" dirty="0"/>
              <a:t>.</a:t>
            </a:r>
          </a:p>
          <a:p>
            <a:pPr marL="571500" indent="-571500" algn="just">
              <a:lnSpc>
                <a:spcPct val="150000"/>
              </a:lnSpc>
              <a:buClr>
                <a:srgbClr val="1F409A"/>
              </a:buClr>
              <a:buFont typeface="Arial" panose="020B0604020202020204" pitchFamily="34" charset="0"/>
              <a:buChar char="•"/>
            </a:pPr>
            <a:r>
              <a:rPr lang="vi-VN" sz="3600" b="1" dirty="0"/>
              <a:t>Arduino</a:t>
            </a:r>
            <a:r>
              <a:rPr lang="vi-VN" sz="3600" dirty="0"/>
              <a:t> </a:t>
            </a:r>
            <a:r>
              <a:rPr lang="it-IT" sz="3600" dirty="0"/>
              <a:t>(Arduino Uno, Arduino Nano, Arduino </a:t>
            </a:r>
            <a:r>
              <a:rPr lang="vi-VN" sz="3600" dirty="0"/>
              <a:t>Mega)</a:t>
            </a:r>
          </a:p>
          <a:p>
            <a:pPr marL="571500" indent="-571500" algn="just">
              <a:lnSpc>
                <a:spcPct val="150000"/>
              </a:lnSpc>
              <a:buClr>
                <a:srgbClr val="1F409A"/>
              </a:buClr>
              <a:buFont typeface="Arial" panose="020B0604020202020204" pitchFamily="34" charset="0"/>
              <a:buChar char="•"/>
            </a:pPr>
            <a:r>
              <a:rPr lang="vi-VN" sz="3600" b="1" dirty="0"/>
              <a:t>ESP32</a:t>
            </a:r>
            <a:r>
              <a:rPr lang="vi-VN" sz="3600" dirty="0"/>
              <a:t> hoặc </a:t>
            </a:r>
            <a:r>
              <a:rPr lang="vi-VN" sz="3600" b="1" dirty="0"/>
              <a:t>ESP8266</a:t>
            </a:r>
            <a:r>
              <a:rPr lang="vi-VN" sz="3600" dirty="0"/>
              <a:t> (nếu bạn muốn kết nối với mạng Wi-Fi để gửi dữ liệu)</a:t>
            </a:r>
          </a:p>
          <a:p>
            <a:pPr marL="571500" indent="-571500" algn="just">
              <a:lnSpc>
                <a:spcPct val="150000"/>
              </a:lnSpc>
              <a:buClr>
                <a:srgbClr val="1F409A"/>
              </a:buClr>
              <a:buFont typeface="Arial" panose="020B0604020202020204" pitchFamily="34" charset="0"/>
              <a:buChar char="•"/>
            </a:pPr>
            <a:r>
              <a:rPr lang="vi-VN" sz="3600" b="1" dirty="0"/>
              <a:t>Mạch nguồn</a:t>
            </a:r>
          </a:p>
          <a:p>
            <a:pPr marL="571500" indent="-571500" algn="just">
              <a:lnSpc>
                <a:spcPct val="150000"/>
              </a:lnSpc>
              <a:buClr>
                <a:srgbClr val="1F409A"/>
              </a:buClr>
              <a:buFont typeface="Arial" panose="020B0604020202020204" pitchFamily="34" charset="0"/>
              <a:buChar char="•"/>
            </a:pPr>
            <a:r>
              <a:rPr lang="vi-VN" sz="3600" b="1" dirty="0"/>
              <a:t>Dây kết nối (</a:t>
            </a:r>
            <a:r>
              <a:rPr lang="vi-VN" sz="3600" dirty="0"/>
              <a:t>VCC, GND, SCL, SDA, INT)</a:t>
            </a:r>
            <a:endParaRPr lang="vi-VN" sz="3600" b="1" dirty="0"/>
          </a:p>
          <a:p>
            <a:pPr marL="571500" indent="-571500" algn="just">
              <a:lnSpc>
                <a:spcPct val="150000"/>
              </a:lnSpc>
              <a:buClr>
                <a:srgbClr val="1F409A"/>
              </a:buClr>
              <a:buFont typeface="Arial" panose="020B0604020202020204" pitchFamily="34" charset="0"/>
              <a:buChar char="•"/>
            </a:pPr>
            <a:r>
              <a:rPr lang="vi-VN" sz="3600" b="1" dirty="0"/>
              <a:t>Màn hình hiển thị</a:t>
            </a:r>
          </a:p>
          <a:p>
            <a:pPr marL="571500" indent="-571500" algn="just">
              <a:lnSpc>
                <a:spcPct val="150000"/>
              </a:lnSpc>
              <a:buClr>
                <a:srgbClr val="1F409A"/>
              </a:buClr>
              <a:buFont typeface="Arial" panose="020B0604020202020204" pitchFamily="34" charset="0"/>
              <a:buChar char="•"/>
            </a:pPr>
            <a:r>
              <a:rPr lang="vi-VN" sz="3600" b="1" dirty="0"/>
              <a:t>Các linh kiện bổ sung </a:t>
            </a:r>
            <a:r>
              <a:rPr lang="vi-VN" sz="3600" dirty="0"/>
              <a:t>( Điện trở, mạch bảo vệ)</a:t>
            </a:r>
            <a:endParaRPr lang="en-US" sz="3600" dirty="0">
              <a:latin typeface="Arial" panose="020B0604020202020204" pitchFamily="34" charset="0"/>
              <a:cs typeface="Arial" panose="020B0604020202020204" pitchFamily="34" charset="0"/>
            </a:endParaRPr>
          </a:p>
        </p:txBody>
      </p:sp>
      <p:pic>
        <p:nvPicPr>
          <p:cNvPr id="1030" name="Picture 6" descr="Hướng dẫn MAX30102 Arduino đo nhịp tim và SpO2 - IoT Zone">
            <a:extLst>
              <a:ext uri="{FF2B5EF4-FFF2-40B4-BE49-F238E27FC236}">
                <a16:creationId xmlns:a16="http://schemas.microsoft.com/office/drawing/2014/main" id="{41CEA728-8467-F745-575C-6C7E5C434B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35625" y="2264828"/>
            <a:ext cx="5423775" cy="301320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odule Cảm Biến Nhịp Tim Và Oxy Trong Máu MAX30100">
            <a:extLst>
              <a:ext uri="{FF2B5EF4-FFF2-40B4-BE49-F238E27FC236}">
                <a16:creationId xmlns:a16="http://schemas.microsoft.com/office/drawing/2014/main" id="{8EE36980-55F4-7B89-B243-713BA7D2D4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63567" y="5644970"/>
            <a:ext cx="59436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312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25DF2-30AE-3588-B8BE-7C6C83DB640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4A7CD35-AA8F-7036-4DB6-80158381AF9C}"/>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B9062AB2-E7BB-B2CD-1BBB-48EB68025904}"/>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4D0D73D7-F0FB-473F-D154-D3FF04866915}"/>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PHẦN MỀM </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E3C5549B-4C64-21A5-4293-C0BFA3462E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21DBE74D-B095-A883-D1AE-21FBFFDD1DF8}"/>
              </a:ext>
            </a:extLst>
          </p:cNvPr>
          <p:cNvSpPr txBox="1"/>
          <p:nvPr/>
        </p:nvSpPr>
        <p:spPr>
          <a:xfrm>
            <a:off x="533400" y="2008963"/>
            <a:ext cx="11630167" cy="414466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Arduino IDE </a:t>
            </a:r>
            <a:r>
              <a:rPr lang="vi-VN" sz="3600" dirty="0"/>
              <a:t>(Sử dụng để lập trình cho vi điều khiển (Arduino, ESP32, hoặc ESP8266).</a:t>
            </a:r>
            <a:endParaRPr lang="vi-VN" sz="3600" b="1" dirty="0"/>
          </a:p>
          <a:p>
            <a:pPr marL="571500" indent="-571500" algn="just">
              <a:lnSpc>
                <a:spcPct val="150000"/>
              </a:lnSpc>
              <a:buClr>
                <a:srgbClr val="1F409A"/>
              </a:buClr>
              <a:buFont typeface="Arial" panose="020B0604020202020204" pitchFamily="34" charset="0"/>
              <a:buChar char="•"/>
            </a:pPr>
            <a:r>
              <a:rPr lang="vi-VN" sz="3600" b="1" dirty="0"/>
              <a:t>Thư viện MAX30100</a:t>
            </a:r>
            <a:r>
              <a:rPr lang="it-IT" sz="3600" dirty="0"/>
              <a:t>(</a:t>
            </a:r>
            <a:r>
              <a:rPr lang="vi-VN" sz="3600" dirty="0"/>
              <a:t>Sử dụng để dễ dàng giao tiếp và đọc dữ liệu từ cảm biến MAX30100.)</a:t>
            </a:r>
          </a:p>
          <a:p>
            <a:pPr marL="571500" indent="-571500" algn="just">
              <a:lnSpc>
                <a:spcPct val="150000"/>
              </a:lnSpc>
              <a:buClr>
                <a:srgbClr val="1F409A"/>
              </a:buClr>
              <a:buFont typeface="Arial" panose="020B0604020202020204" pitchFamily="34" charset="0"/>
              <a:buChar char="•"/>
            </a:pPr>
            <a:endParaRPr lang="vi-VN" sz="3600" dirty="0"/>
          </a:p>
        </p:txBody>
      </p:sp>
      <p:pic>
        <p:nvPicPr>
          <p:cNvPr id="1026" name="Picture 2" descr="Kỹ thuật số và AI: Công cụ hữu ích quản lý bệnh tim mạch trong tương lai">
            <a:extLst>
              <a:ext uri="{FF2B5EF4-FFF2-40B4-BE49-F238E27FC236}">
                <a16:creationId xmlns:a16="http://schemas.microsoft.com/office/drawing/2014/main" id="{5A0D36DC-E204-72D8-BBEC-E02C10580F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23412" y="5692269"/>
            <a:ext cx="4648200" cy="344896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80FF6F3-44F3-3DFC-952E-9D45FA49BF6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671701" y="2073828"/>
            <a:ext cx="3593798" cy="359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14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0296E-3E16-5D30-2DD3-D15A9697EF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75E2CDA-DA8A-8C3D-FBDC-4C25E1376DA7}"/>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CBB71083-5E6A-A6EA-3229-B88A189D763B}"/>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33551B5F-E242-36A2-9A2E-A1F6377643D4}"/>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CÁC BƯỚC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66DDF05B-CF82-55FE-7300-E2BFB85D26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57F2F0AD-3710-CE90-FDB1-C7759604C54C}"/>
              </a:ext>
            </a:extLst>
          </p:cNvPr>
          <p:cNvSpPr txBox="1"/>
          <p:nvPr/>
        </p:nvSpPr>
        <p:spPr>
          <a:xfrm>
            <a:off x="533400" y="2008963"/>
            <a:ext cx="11630167" cy="6637651"/>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Kết nối cảm biến MAX30100 với vi điều khiển</a:t>
            </a:r>
            <a:r>
              <a:rPr lang="vi-VN" sz="3600" dirty="0"/>
              <a:t>:</a:t>
            </a:r>
          </a:p>
          <a:p>
            <a:pPr marL="571500" indent="-571500" algn="just">
              <a:lnSpc>
                <a:spcPct val="150000"/>
              </a:lnSpc>
              <a:buClr>
                <a:srgbClr val="1F409A"/>
              </a:buClr>
              <a:buFont typeface="Arial" panose="020B0604020202020204" pitchFamily="34" charset="0"/>
              <a:buChar char="•"/>
            </a:pPr>
            <a:r>
              <a:rPr lang="vi-VN" sz="3600" dirty="0"/>
              <a:t> </a:t>
            </a:r>
            <a:r>
              <a:rPr lang="vi-VN" sz="3600" b="1" dirty="0"/>
              <a:t>VCC</a:t>
            </a:r>
            <a:r>
              <a:rPr lang="vi-VN" sz="3600" dirty="0"/>
              <a:t> của MAX30100 nối với </a:t>
            </a:r>
            <a:r>
              <a:rPr lang="vi-VN" sz="3600" b="1" dirty="0"/>
              <a:t>3.3V hoặc 5V</a:t>
            </a:r>
            <a:r>
              <a:rPr lang="vi-VN" sz="3600" dirty="0"/>
              <a:t> (tùy vào vi điều khiển).</a:t>
            </a:r>
          </a:p>
          <a:p>
            <a:pPr marL="571500" indent="-571500" algn="just">
              <a:lnSpc>
                <a:spcPct val="150000"/>
              </a:lnSpc>
              <a:buClr>
                <a:srgbClr val="1F409A"/>
              </a:buClr>
              <a:buFont typeface="Arial" panose="020B0604020202020204" pitchFamily="34" charset="0"/>
              <a:buChar char="•"/>
            </a:pPr>
            <a:r>
              <a:rPr lang="vi-VN" sz="3600" b="1" dirty="0"/>
              <a:t>GND</a:t>
            </a:r>
            <a:r>
              <a:rPr lang="vi-VN" sz="3600" dirty="0"/>
              <a:t> của MAX30100 nối với </a:t>
            </a:r>
            <a:r>
              <a:rPr lang="vi-VN" sz="3600" b="1" dirty="0"/>
              <a:t>GND</a:t>
            </a:r>
            <a:r>
              <a:rPr lang="vi-VN" sz="3600" dirty="0"/>
              <a:t> trên vi điều khiển</a:t>
            </a:r>
            <a:r>
              <a:rPr lang="vi-VN" sz="3600" b="1" dirty="0"/>
              <a:t>SDA</a:t>
            </a:r>
            <a:r>
              <a:rPr lang="vi-VN" sz="3600" dirty="0"/>
              <a:t> của MAX30100 nối với chân </a:t>
            </a:r>
            <a:r>
              <a:rPr lang="vi-VN" sz="3600" b="1" dirty="0"/>
              <a:t>A4</a:t>
            </a:r>
            <a:r>
              <a:rPr lang="vi-VN" sz="3600" dirty="0"/>
              <a:t> (Arduino Uno) hoặc chân </a:t>
            </a:r>
            <a:r>
              <a:rPr lang="vi-VN" sz="3600" b="1" dirty="0"/>
              <a:t>SDA</a:t>
            </a:r>
            <a:r>
              <a:rPr lang="vi-VN" sz="3600" dirty="0"/>
              <a:t> (ESP32)..</a:t>
            </a:r>
          </a:p>
          <a:p>
            <a:pPr marL="571500" indent="-571500" algn="just">
              <a:lnSpc>
                <a:spcPct val="150000"/>
              </a:lnSpc>
              <a:buClr>
                <a:srgbClr val="1F409A"/>
              </a:buClr>
              <a:buFont typeface="Arial" panose="020B0604020202020204" pitchFamily="34" charset="0"/>
              <a:buChar char="•"/>
            </a:pPr>
            <a:r>
              <a:rPr lang="vi-VN" sz="3600" b="1" dirty="0"/>
              <a:t>SCL</a:t>
            </a:r>
            <a:r>
              <a:rPr lang="vi-VN" sz="3600" dirty="0"/>
              <a:t> của MAX30100 nối với chân </a:t>
            </a:r>
            <a:r>
              <a:rPr lang="vi-VN" sz="3600" b="1" dirty="0"/>
              <a:t>A5</a:t>
            </a:r>
            <a:r>
              <a:rPr lang="vi-VN" sz="3600" dirty="0"/>
              <a:t> (Arduino Uno) hoặc chân </a:t>
            </a:r>
            <a:r>
              <a:rPr lang="vi-VN" sz="3600" b="1" dirty="0"/>
              <a:t>SCL</a:t>
            </a:r>
            <a:r>
              <a:rPr lang="vi-VN" sz="3600" dirty="0"/>
              <a:t> (ESP32).</a:t>
            </a:r>
          </a:p>
        </p:txBody>
      </p:sp>
      <p:sp>
        <p:nvSpPr>
          <p:cNvPr id="9" name="AutoShape 6" descr="Tìm hiểu nhịp tim bình thường - khi nào bạn nên đi khám bác sĩ?">
            <a:extLst>
              <a:ext uri="{FF2B5EF4-FFF2-40B4-BE49-F238E27FC236}">
                <a16:creationId xmlns:a16="http://schemas.microsoft.com/office/drawing/2014/main" id="{9E556C1E-F808-9F46-9640-1C9F9A20A9F0}"/>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5130" name="Picture 10" descr="Cảm Biến Nhịp Tim Và Oxy Trong Máu MAX30100 - Nshop">
            <a:extLst>
              <a:ext uri="{FF2B5EF4-FFF2-40B4-BE49-F238E27FC236}">
                <a16:creationId xmlns:a16="http://schemas.microsoft.com/office/drawing/2014/main" id="{CA7B305B-77A4-04B9-252C-51121DA826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4400" y="2317455"/>
            <a:ext cx="5569671" cy="3376613"/>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Cảm biến nhịp tim và oxy trong máu MAX30100 (loại tốt)">
            <a:extLst>
              <a:ext uri="{FF2B5EF4-FFF2-40B4-BE49-F238E27FC236}">
                <a16:creationId xmlns:a16="http://schemas.microsoft.com/office/drawing/2014/main" id="{13C9E508-9F40-868C-4F56-2FBC173E5F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962501" y="6512333"/>
            <a:ext cx="26289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799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6271A-D347-EB9D-41DF-E8AA5AD3E4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BABE7A-1770-D3C7-3886-1EBEAE731AA8}"/>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6DF5EB2E-B7F8-196C-49FB-B9E1A1276C70}"/>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FCB6E3DB-66D8-CB9D-906D-9FC969A22759}"/>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CÁC BƯỚC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DA4CC33A-AB71-DC3F-C1E5-123699CABF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D614AB14-DC50-D3AC-05DB-426104922C91}"/>
              </a:ext>
            </a:extLst>
          </p:cNvPr>
          <p:cNvSpPr txBox="1"/>
          <p:nvPr/>
        </p:nvSpPr>
        <p:spPr>
          <a:xfrm>
            <a:off x="533400" y="2008963"/>
            <a:ext cx="11630167" cy="829964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1" dirty="0"/>
              <a:t>SDA</a:t>
            </a:r>
            <a:r>
              <a:rPr lang="vi-VN" sz="3600" dirty="0"/>
              <a:t> của MAX30100 nối với chân </a:t>
            </a:r>
            <a:r>
              <a:rPr lang="vi-VN" sz="3600" b="1" dirty="0"/>
              <a:t>A4</a:t>
            </a:r>
            <a:r>
              <a:rPr lang="vi-VN" sz="3600" dirty="0"/>
              <a:t> (Arduino Uno) hoặc chân </a:t>
            </a:r>
            <a:r>
              <a:rPr lang="vi-VN" sz="3600" b="1" dirty="0"/>
              <a:t>SDA</a:t>
            </a:r>
            <a:r>
              <a:rPr lang="vi-VN" sz="3600" dirty="0"/>
              <a:t> (ESP32).</a:t>
            </a:r>
          </a:p>
          <a:p>
            <a:pPr marL="571500" indent="-571500" algn="just">
              <a:lnSpc>
                <a:spcPct val="150000"/>
              </a:lnSpc>
              <a:buClr>
                <a:srgbClr val="1F409A"/>
              </a:buClr>
              <a:buFont typeface="Arial" panose="020B0604020202020204" pitchFamily="34" charset="0"/>
              <a:buChar char="•"/>
            </a:pPr>
            <a:r>
              <a:rPr lang="vi-VN" sz="3600" dirty="0"/>
              <a:t>Kết nối màn hình hiển thị.</a:t>
            </a:r>
          </a:p>
          <a:p>
            <a:pPr marL="571500" indent="-571500" algn="just">
              <a:lnSpc>
                <a:spcPct val="150000"/>
              </a:lnSpc>
              <a:buClr>
                <a:srgbClr val="1F409A"/>
              </a:buClr>
              <a:buFont typeface="Arial" panose="020B0604020202020204" pitchFamily="34" charset="0"/>
              <a:buChar char="•"/>
            </a:pPr>
            <a:r>
              <a:rPr lang="vi-VN" sz="3600" b="1" dirty="0"/>
              <a:t>Cấp nguồn </a:t>
            </a:r>
            <a:r>
              <a:rPr lang="vi-VN" sz="3600" dirty="0"/>
              <a:t>(Đảm bảo cung cấp nguồn ổn định cho vi điều khiển và cảm biến.)</a:t>
            </a:r>
          </a:p>
          <a:p>
            <a:pPr marL="571500" indent="-571500" algn="just">
              <a:lnSpc>
                <a:spcPct val="150000"/>
              </a:lnSpc>
              <a:buClr>
                <a:srgbClr val="1F409A"/>
              </a:buClr>
              <a:buFont typeface="Arial" panose="020B0604020202020204" pitchFamily="34" charset="0"/>
              <a:buChar char="•"/>
            </a:pPr>
            <a:r>
              <a:rPr lang="vi-VN" sz="3600" dirty="0"/>
              <a:t>Cài đặt </a:t>
            </a:r>
            <a:r>
              <a:rPr lang="vi-VN" sz="3600" b="1" dirty="0"/>
              <a:t>Arduino IDE.</a:t>
            </a:r>
          </a:p>
          <a:p>
            <a:pPr marL="571500" indent="-571500" algn="just">
              <a:lnSpc>
                <a:spcPct val="150000"/>
              </a:lnSpc>
              <a:buClr>
                <a:srgbClr val="1F409A"/>
              </a:buClr>
              <a:buFont typeface="Arial" panose="020B0604020202020204" pitchFamily="34" charset="0"/>
              <a:buChar char="•"/>
            </a:pPr>
            <a:r>
              <a:rPr lang="vi-VN" sz="3600" dirty="0"/>
              <a:t>Cài đặt các thư viện cần thiết, </a:t>
            </a:r>
            <a:r>
              <a:rPr lang="vi-VN" sz="3600" b="1" dirty="0"/>
              <a:t>MAX30100</a:t>
            </a:r>
            <a:r>
              <a:rPr lang="vi-VN" sz="3600" dirty="0"/>
              <a:t> hoặc </a:t>
            </a:r>
            <a:r>
              <a:rPr lang="vi-VN" sz="3600" b="1" dirty="0"/>
              <a:t>MAX30105.</a:t>
            </a:r>
          </a:p>
          <a:p>
            <a:pPr marL="571500" indent="-571500" algn="just">
              <a:lnSpc>
                <a:spcPct val="150000"/>
              </a:lnSpc>
              <a:buClr>
                <a:srgbClr val="1F409A"/>
              </a:buClr>
              <a:buFont typeface="Arial" panose="020B0604020202020204" pitchFamily="34" charset="0"/>
              <a:buChar char="•"/>
            </a:pPr>
            <a:endParaRPr lang="vi-VN" sz="3600" dirty="0"/>
          </a:p>
          <a:p>
            <a:pPr marL="571500" indent="-571500" algn="just">
              <a:lnSpc>
                <a:spcPct val="150000"/>
              </a:lnSpc>
              <a:buClr>
                <a:srgbClr val="1F409A"/>
              </a:buClr>
              <a:buFont typeface="Arial" panose="020B0604020202020204" pitchFamily="34" charset="0"/>
              <a:buChar char="•"/>
            </a:pPr>
            <a:endParaRPr lang="vi-VN" sz="3600" dirty="0"/>
          </a:p>
        </p:txBody>
      </p:sp>
      <p:pic>
        <p:nvPicPr>
          <p:cNvPr id="6147" name="Picture 3" descr="Cảm Biến Nhịp Tim Và Oxy Trong Máu MAX30100 - Nshop">
            <a:extLst>
              <a:ext uri="{FF2B5EF4-FFF2-40B4-BE49-F238E27FC236}">
                <a16:creationId xmlns:a16="http://schemas.microsoft.com/office/drawing/2014/main" id="{A621EA03-E979-4706-DA2E-AE9ACBA9C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63567" y="2194849"/>
            <a:ext cx="5825067" cy="32766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Hướng dẫn MAX30102 Arduino đo nhịp tim và SpO2 - IoT Zone">
            <a:extLst>
              <a:ext uri="{FF2B5EF4-FFF2-40B4-BE49-F238E27FC236}">
                <a16:creationId xmlns:a16="http://schemas.microsoft.com/office/drawing/2014/main" id="{34132E11-738E-100F-EFBC-5EF2EECF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78483" y="6193695"/>
            <a:ext cx="4819650" cy="267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384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66B64-678A-6E22-D1BF-B70B0E5045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7284FB-47F3-C453-D4AD-D889E064DC65}"/>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100F3CCD-3093-8383-15C3-2C48521799A2}"/>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8BB9E1A3-C2C1-6A0B-B15F-8D13A0F38E7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F6600"/>
                </a:solidFill>
                <a:latin typeface="Arial"/>
                <a:cs typeface="Arial"/>
              </a:rPr>
              <a:t>CÁC BƯỚC THỰC HIỆN</a:t>
            </a:r>
            <a:endParaRPr lang="en-US" sz="4000" b="1" dirty="0">
              <a:solidFill>
                <a:srgbClr val="1F409A"/>
              </a:solidFill>
              <a:latin typeface="Arial"/>
              <a:cs typeface="Arial"/>
            </a:endParaRPr>
          </a:p>
        </p:txBody>
      </p:sp>
      <p:pic>
        <p:nvPicPr>
          <p:cNvPr id="208" name="Picture 207" descr="Dai Nam [PPT] Template 15.png">
            <a:extLst>
              <a:ext uri="{FF2B5EF4-FFF2-40B4-BE49-F238E27FC236}">
                <a16:creationId xmlns:a16="http://schemas.microsoft.com/office/drawing/2014/main" id="{28A73F67-7BDB-6770-037F-1176962FF6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D16433F4-EC7D-8F80-ED83-CC1DC83573E5}"/>
              </a:ext>
            </a:extLst>
          </p:cNvPr>
          <p:cNvSpPr txBox="1"/>
          <p:nvPr/>
        </p:nvSpPr>
        <p:spPr>
          <a:xfrm>
            <a:off x="533400" y="2008963"/>
            <a:ext cx="11630167" cy="7468648"/>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dirty="0"/>
              <a:t>Viết mã nguồn để đọc dữ liệu từ cảm biến </a:t>
            </a:r>
            <a:r>
              <a:rPr lang="vi-VN" sz="3600" b="1" dirty="0"/>
              <a:t>MAX30100. </a:t>
            </a:r>
          </a:p>
          <a:p>
            <a:pPr marL="571500" indent="-571500" algn="just">
              <a:lnSpc>
                <a:spcPct val="150000"/>
              </a:lnSpc>
              <a:buClr>
                <a:srgbClr val="1F409A"/>
              </a:buClr>
              <a:buFont typeface="Arial" panose="020B0604020202020204" pitchFamily="34" charset="0"/>
              <a:buChar char="•"/>
            </a:pPr>
            <a:r>
              <a:rPr lang="vi-VN" sz="3600" dirty="0"/>
              <a:t>Xử lý và hiển thị dữ liệu. ( Lọc và sử lí sữ liệu để có được nhịp tim chính xác).</a:t>
            </a:r>
          </a:p>
          <a:p>
            <a:pPr marL="571500" indent="-571500" algn="just">
              <a:lnSpc>
                <a:spcPct val="150000"/>
              </a:lnSpc>
              <a:buClr>
                <a:srgbClr val="1F409A"/>
              </a:buClr>
              <a:buFont typeface="Arial" panose="020B0604020202020204" pitchFamily="34" charset="0"/>
              <a:buChar char="•"/>
            </a:pPr>
            <a:r>
              <a:rPr lang="vi-VN" sz="3600" dirty="0"/>
              <a:t>Kết nối hệ thống với IoT (</a:t>
            </a:r>
            <a:r>
              <a:rPr lang="vi-VN" sz="3600" b="1" dirty="0"/>
              <a:t>ESP32</a:t>
            </a:r>
            <a:r>
              <a:rPr lang="vi-VN" sz="3600" dirty="0"/>
              <a:t> hoặc </a:t>
            </a:r>
            <a:r>
              <a:rPr lang="vi-VN" sz="3600" b="1" dirty="0"/>
              <a:t>ESP8266, </a:t>
            </a:r>
            <a:r>
              <a:rPr lang="vi-VN" sz="3600" dirty="0"/>
              <a:t>lập trình để gửi dữ liệu nhịp tim và SpO2 qua </a:t>
            </a:r>
            <a:r>
              <a:rPr lang="vi-VN" sz="3600" b="1" dirty="0"/>
              <a:t>Wi-Fi</a:t>
            </a:r>
            <a:r>
              <a:rPr lang="vi-VN" sz="3600" dirty="0"/>
              <a:t> lên một ứng dụng di động hoặc máy chủ.)</a:t>
            </a:r>
          </a:p>
          <a:p>
            <a:pPr marL="571500" indent="-571500" algn="just">
              <a:lnSpc>
                <a:spcPct val="150000"/>
              </a:lnSpc>
              <a:buClr>
                <a:srgbClr val="1F409A"/>
              </a:buClr>
              <a:buFont typeface="Arial" panose="020B0604020202020204" pitchFamily="34" charset="0"/>
              <a:buChar char="•"/>
            </a:pPr>
            <a:endParaRPr lang="vi-VN" sz="3600" dirty="0"/>
          </a:p>
          <a:p>
            <a:pPr marL="571500" indent="-571500" algn="just">
              <a:lnSpc>
                <a:spcPct val="150000"/>
              </a:lnSpc>
              <a:buClr>
                <a:srgbClr val="1F409A"/>
              </a:buClr>
              <a:buFont typeface="Arial" panose="020B0604020202020204" pitchFamily="34" charset="0"/>
              <a:buChar char="•"/>
            </a:pPr>
            <a:endParaRPr lang="vi-VN" sz="3600" dirty="0"/>
          </a:p>
        </p:txBody>
      </p:sp>
      <p:pic>
        <p:nvPicPr>
          <p:cNvPr id="6" name="Picture 5">
            <a:extLst>
              <a:ext uri="{FF2B5EF4-FFF2-40B4-BE49-F238E27FC236}">
                <a16:creationId xmlns:a16="http://schemas.microsoft.com/office/drawing/2014/main" id="{5D35DC0B-DC21-8F56-A768-8BB37619DF7C}"/>
              </a:ext>
            </a:extLst>
          </p:cNvPr>
          <p:cNvPicPr>
            <a:picLocks noChangeAspect="1"/>
          </p:cNvPicPr>
          <p:nvPr/>
        </p:nvPicPr>
        <p:blipFill>
          <a:blip r:embed="rId5"/>
          <a:stretch>
            <a:fillRect/>
          </a:stretch>
        </p:blipFill>
        <p:spPr>
          <a:xfrm>
            <a:off x="12993724" y="2684418"/>
            <a:ext cx="4532276" cy="6043034"/>
          </a:xfrm>
          <a:prstGeom prst="rect">
            <a:avLst/>
          </a:prstGeom>
        </p:spPr>
      </p:pic>
    </p:spTree>
    <p:extLst>
      <p:ext uri="{BB962C8B-B14F-4D97-AF65-F5344CB8AC3E}">
        <p14:creationId xmlns:p14="http://schemas.microsoft.com/office/powerpoint/2010/main" val="638362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A6224-D84F-2868-4886-0CF4325E672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0D43C1-15AD-15B6-084E-DD896377411A}"/>
              </a:ext>
            </a:extLst>
          </p:cNvPr>
          <p:cNvSpPr/>
          <p:nvPr/>
        </p:nvSpPr>
        <p:spPr>
          <a:xfrm>
            <a:off x="0" y="9635852"/>
            <a:ext cx="18288000" cy="651148"/>
          </a:xfrm>
          <a:custGeom>
            <a:avLst/>
            <a:gdLst/>
            <a:ahLst/>
            <a:cxnLst/>
            <a:rect l="l" t="t" r="r" b="b"/>
            <a:pathLst>
              <a:path w="18288000" h="651148">
                <a:moveTo>
                  <a:pt x="0" y="0"/>
                </a:moveTo>
                <a:lnTo>
                  <a:pt x="18288000" y="0"/>
                </a:lnTo>
                <a:lnTo>
                  <a:pt x="18288000" y="651148"/>
                </a:lnTo>
                <a:lnTo>
                  <a:pt x="0" y="651148"/>
                </a:lnTo>
                <a:lnTo>
                  <a:pt x="0" y="0"/>
                </a:lnTo>
                <a:close/>
              </a:path>
            </a:pathLst>
          </a:custGeom>
          <a:blipFill>
            <a:blip r:embed="rId2"/>
            <a:stretch>
              <a:fillRect t="-16703" b="-16703"/>
            </a:stretch>
          </a:blipFill>
        </p:spPr>
      </p:sp>
      <p:sp>
        <p:nvSpPr>
          <p:cNvPr id="3" name="Freeform 3">
            <a:extLst>
              <a:ext uri="{FF2B5EF4-FFF2-40B4-BE49-F238E27FC236}">
                <a16:creationId xmlns:a16="http://schemas.microsoft.com/office/drawing/2014/main" id="{649C71D1-07EB-690D-B60E-62D08B4C1CC9}"/>
              </a:ext>
            </a:extLst>
          </p:cNvPr>
          <p:cNvSpPr/>
          <p:nvPr/>
        </p:nvSpPr>
        <p:spPr>
          <a:xfrm>
            <a:off x="15468600" y="237058"/>
            <a:ext cx="2057400" cy="1763204"/>
          </a:xfrm>
          <a:custGeom>
            <a:avLst/>
            <a:gdLst/>
            <a:ahLst/>
            <a:cxnLst/>
            <a:rect l="l" t="t" r="r" b="b"/>
            <a:pathLst>
              <a:path w="947177" h="859563">
                <a:moveTo>
                  <a:pt x="0" y="0"/>
                </a:moveTo>
                <a:lnTo>
                  <a:pt x="947177" y="0"/>
                </a:lnTo>
                <a:lnTo>
                  <a:pt x="947177" y="859563"/>
                </a:lnTo>
                <a:lnTo>
                  <a:pt x="0" y="859563"/>
                </a:lnTo>
                <a:lnTo>
                  <a:pt x="0" y="0"/>
                </a:lnTo>
                <a:close/>
              </a:path>
            </a:pathLst>
          </a:custGeom>
          <a:blipFill>
            <a:blip r:embed="rId3"/>
            <a:stretch>
              <a:fillRect/>
            </a:stretch>
          </a:blipFill>
        </p:spPr>
      </p:sp>
      <p:sp>
        <p:nvSpPr>
          <p:cNvPr id="207" name="TextBox 206">
            <a:extLst>
              <a:ext uri="{FF2B5EF4-FFF2-40B4-BE49-F238E27FC236}">
                <a16:creationId xmlns:a16="http://schemas.microsoft.com/office/drawing/2014/main" id="{A17E19FB-7FAB-5841-2B67-05BF5AC1FD61}"/>
              </a:ext>
            </a:extLst>
          </p:cNvPr>
          <p:cNvSpPr txBox="1"/>
          <p:nvPr/>
        </p:nvSpPr>
        <p:spPr>
          <a:xfrm>
            <a:off x="496824" y="764717"/>
            <a:ext cx="13280136" cy="707886"/>
          </a:xfrm>
          <a:prstGeom prst="rect">
            <a:avLst/>
          </a:prstGeom>
          <a:noFill/>
        </p:spPr>
        <p:txBody>
          <a:bodyPr wrap="square" rtlCol="0">
            <a:spAutoFit/>
          </a:bodyPr>
          <a:lstStyle/>
          <a:p>
            <a:r>
              <a:rPr lang="vi-VN" sz="4000" b="1" dirty="0">
                <a:solidFill>
                  <a:srgbClr val="F37423"/>
                </a:solidFill>
                <a:latin typeface="Arial"/>
                <a:cs typeface="Arial"/>
              </a:rPr>
              <a:t>KẾT QUẢ MONG ĐỢI</a:t>
            </a:r>
            <a:endParaRPr lang="en-US" sz="4000" b="1" dirty="0">
              <a:solidFill>
                <a:srgbClr val="F37423"/>
              </a:solidFill>
              <a:latin typeface="Arial"/>
              <a:cs typeface="Arial"/>
            </a:endParaRPr>
          </a:p>
        </p:txBody>
      </p:sp>
      <p:pic>
        <p:nvPicPr>
          <p:cNvPr id="208" name="Picture 207" descr="Dai Nam [PPT] Template 15.png">
            <a:extLst>
              <a:ext uri="{FF2B5EF4-FFF2-40B4-BE49-F238E27FC236}">
                <a16:creationId xmlns:a16="http://schemas.microsoft.com/office/drawing/2014/main" id="{ADD29174-1330-F0B9-FBBD-1011F10F5D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1714500"/>
            <a:ext cx="12681785" cy="37785"/>
          </a:xfrm>
          <a:prstGeom prst="rect">
            <a:avLst/>
          </a:prstGeom>
        </p:spPr>
      </p:pic>
      <p:sp>
        <p:nvSpPr>
          <p:cNvPr id="5" name="TextBox 4">
            <a:extLst>
              <a:ext uri="{FF2B5EF4-FFF2-40B4-BE49-F238E27FC236}">
                <a16:creationId xmlns:a16="http://schemas.microsoft.com/office/drawing/2014/main" id="{6A4DAB5B-9352-85CC-215D-BEAA2BA9C384}"/>
              </a:ext>
            </a:extLst>
          </p:cNvPr>
          <p:cNvSpPr txBox="1"/>
          <p:nvPr/>
        </p:nvSpPr>
        <p:spPr>
          <a:xfrm>
            <a:off x="533400" y="2008963"/>
            <a:ext cx="11630167" cy="8299644"/>
          </a:xfrm>
          <a:prstGeom prst="rect">
            <a:avLst/>
          </a:prstGeom>
          <a:noFill/>
        </p:spPr>
        <p:txBody>
          <a:bodyPr wrap="square" rtlCol="0">
            <a:spAutoFit/>
          </a:bodyPr>
          <a:lstStyle/>
          <a:p>
            <a:pPr marL="571500" indent="-571500" algn="just">
              <a:lnSpc>
                <a:spcPct val="150000"/>
              </a:lnSpc>
              <a:buClr>
                <a:srgbClr val="1F409A"/>
              </a:buClr>
              <a:buFont typeface="Arial" panose="020B0604020202020204" pitchFamily="34" charset="0"/>
              <a:buChar char="•"/>
            </a:pPr>
            <a:r>
              <a:rPr lang="vi-VN" sz="3600" b="0" i="0" dirty="0">
                <a:solidFill>
                  <a:srgbClr val="000000"/>
                </a:solidFill>
                <a:effectLst/>
              </a:rPr>
              <a:t>Hệ thống sẽ đo và hiển thị được nhịp tim của bạn trên màn hình ( Nhịp tim bình thường của một người khỏe mạnh từ 60-100)</a:t>
            </a:r>
          </a:p>
          <a:p>
            <a:pPr marL="571500" indent="-571500" algn="just">
              <a:lnSpc>
                <a:spcPct val="150000"/>
              </a:lnSpc>
              <a:buClr>
                <a:srgbClr val="1F409A"/>
              </a:buClr>
              <a:buFont typeface="Arial" panose="020B0604020202020204" pitchFamily="34" charset="0"/>
              <a:buChar char="•"/>
            </a:pPr>
            <a:r>
              <a:rPr lang="vi-VN" sz="3600" b="1" i="0" dirty="0">
                <a:solidFill>
                  <a:srgbClr val="000000"/>
                </a:solidFill>
                <a:effectLst/>
              </a:rPr>
              <a:t>Thu thập nhịp tim: </a:t>
            </a:r>
            <a:r>
              <a:rPr lang="vi-VN" sz="3600" b="0" i="0" dirty="0">
                <a:solidFill>
                  <a:srgbClr val="000000"/>
                </a:solidFill>
                <a:effectLst/>
              </a:rPr>
              <a:t>Hệ thống sẽ thu thập nhịp tim liên tục và lưu trữ dữ liệu.</a:t>
            </a:r>
          </a:p>
          <a:p>
            <a:pPr marL="571500" indent="-571500" algn="just">
              <a:lnSpc>
                <a:spcPct val="150000"/>
              </a:lnSpc>
              <a:buClr>
                <a:srgbClr val="1F409A"/>
              </a:buClr>
              <a:buFont typeface="Arial" panose="020B0604020202020204" pitchFamily="34" charset="0"/>
              <a:buChar char="•"/>
            </a:pPr>
            <a:r>
              <a:rPr lang="vi-VN" sz="3600" b="1" i="0" dirty="0">
                <a:solidFill>
                  <a:srgbClr val="000000"/>
                </a:solidFill>
                <a:effectLst/>
              </a:rPr>
              <a:t>Cảnh báo bất thường: </a:t>
            </a:r>
            <a:r>
              <a:rPr lang="vi-VN" sz="3600" b="0" i="0" dirty="0">
                <a:solidFill>
                  <a:srgbClr val="000000"/>
                </a:solidFill>
                <a:effectLst/>
              </a:rPr>
              <a:t>Khi nhịp tim vượt ngưỡng bình thường, hệ thống sẽ phát ra cảnh báo qua ứng dụng di động hoặc email.</a:t>
            </a:r>
          </a:p>
          <a:p>
            <a:pPr marL="571500" indent="-571500" algn="just">
              <a:lnSpc>
                <a:spcPct val="150000"/>
              </a:lnSpc>
              <a:buClr>
                <a:srgbClr val="1F409A"/>
              </a:buClr>
              <a:buFont typeface="Arial" panose="020B0604020202020204" pitchFamily="34" charset="0"/>
              <a:buChar char="•"/>
            </a:pPr>
            <a:endParaRPr lang="vi-VN" sz="3600" dirty="0"/>
          </a:p>
          <a:p>
            <a:pPr marL="571500" indent="-571500" algn="just">
              <a:lnSpc>
                <a:spcPct val="150000"/>
              </a:lnSpc>
              <a:buClr>
                <a:srgbClr val="1F409A"/>
              </a:buClr>
              <a:buFont typeface="Arial" panose="020B0604020202020204" pitchFamily="34" charset="0"/>
              <a:buChar char="•"/>
            </a:pPr>
            <a:endParaRPr lang="vi-VN" sz="3600" dirty="0"/>
          </a:p>
        </p:txBody>
      </p:sp>
      <p:pic>
        <p:nvPicPr>
          <p:cNvPr id="6" name="Picture 5">
            <a:extLst>
              <a:ext uri="{FF2B5EF4-FFF2-40B4-BE49-F238E27FC236}">
                <a16:creationId xmlns:a16="http://schemas.microsoft.com/office/drawing/2014/main" id="{A3907B7C-1D87-AB39-F138-2C1A3D267C1E}"/>
              </a:ext>
            </a:extLst>
          </p:cNvPr>
          <p:cNvPicPr>
            <a:picLocks noChangeAspect="1"/>
          </p:cNvPicPr>
          <p:nvPr/>
        </p:nvPicPr>
        <p:blipFill>
          <a:blip r:embed="rId5"/>
          <a:stretch>
            <a:fillRect/>
          </a:stretch>
        </p:blipFill>
        <p:spPr>
          <a:xfrm>
            <a:off x="12668236" y="2102502"/>
            <a:ext cx="5272088" cy="3311884"/>
          </a:xfrm>
          <a:prstGeom prst="rect">
            <a:avLst/>
          </a:prstGeom>
        </p:spPr>
      </p:pic>
      <p:pic>
        <p:nvPicPr>
          <p:cNvPr id="8" name="Picture 7">
            <a:extLst>
              <a:ext uri="{FF2B5EF4-FFF2-40B4-BE49-F238E27FC236}">
                <a16:creationId xmlns:a16="http://schemas.microsoft.com/office/drawing/2014/main" id="{6EEDE11B-F276-A22F-3785-56A70762038C}"/>
              </a:ext>
            </a:extLst>
          </p:cNvPr>
          <p:cNvPicPr>
            <a:picLocks noChangeAspect="1"/>
          </p:cNvPicPr>
          <p:nvPr/>
        </p:nvPicPr>
        <p:blipFill>
          <a:blip r:embed="rId6"/>
          <a:stretch>
            <a:fillRect/>
          </a:stretch>
        </p:blipFill>
        <p:spPr>
          <a:xfrm>
            <a:off x="13776960" y="5570113"/>
            <a:ext cx="3221135" cy="3910012"/>
          </a:xfrm>
          <a:prstGeom prst="rect">
            <a:avLst/>
          </a:prstGeom>
        </p:spPr>
      </p:pic>
    </p:spTree>
    <p:extLst>
      <p:ext uri="{BB962C8B-B14F-4D97-AF65-F5344CB8AC3E}">
        <p14:creationId xmlns:p14="http://schemas.microsoft.com/office/powerpoint/2010/main" val="3029229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13429</TotalTime>
  <Words>899</Words>
  <Application>Microsoft Office PowerPoint</Application>
  <PresentationFormat>Custom</PresentationFormat>
  <Paragraphs>64</Paragraphs>
  <Slides>14</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Tập huấn nhập học 2024</dc:title>
  <dc:creator>Admin</dc:creator>
  <cp:lastModifiedBy>Quân HC</cp:lastModifiedBy>
  <cp:revision>95</cp:revision>
  <dcterms:created xsi:type="dcterms:W3CDTF">2006-08-16T00:00:00Z</dcterms:created>
  <dcterms:modified xsi:type="dcterms:W3CDTF">2025-02-27T02:05:37Z</dcterms:modified>
  <dc:identifier>DAGG9A1kugA</dc:identifier>
</cp:coreProperties>
</file>